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7" r:id="rId4"/>
    <p:sldId id="268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78" r:id="rId23"/>
    <p:sldId id="279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4"/>
    <p:restoredTop sz="94611"/>
  </p:normalViewPr>
  <p:slideViewPr>
    <p:cSldViewPr snapToGrid="0" snapToObjects="1">
      <p:cViewPr varScale="1">
        <p:scale>
          <a:sx n="80" d="100"/>
          <a:sy n="80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69533-CC59-C546-9AB5-4367A7BB79D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BE4BD-3144-4B46-ADA3-7DB3A514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notes for additional resources, </a:t>
            </a:r>
            <a:r>
              <a:rPr lang="en-US" dirty="0" err="1"/>
              <a:t>etc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cuckoosandbox.org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6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DLLs also have a main</a:t>
            </a:r>
            <a:r>
              <a:rPr lang="en-US" baseline="0" dirty="0"/>
              <a:t> entry point, typically DLL main - this can be seen by viewing the exports of the DLL.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sysinternals</a:t>
            </a:r>
            <a:r>
              <a:rPr lang="en-US" dirty="0"/>
              <a:t>/</a:t>
            </a:r>
            <a:r>
              <a:rPr lang="en-US" dirty="0" err="1"/>
              <a:t>processmonitor.aspx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4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0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0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Introduction to </a:t>
            </a:r>
            <a:r>
              <a:rPr lang="en-US" sz="4800"/>
              <a:t>Dynamic Analysis</a:t>
            </a:r>
            <a:br>
              <a:rPr lang="en-US" sz="4800"/>
            </a:br>
            <a:r>
              <a:rPr lang="en-US" sz="4800"/>
              <a:t>Lesson 4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290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Executing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Normally you can just double-click the EXE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Consider running it from the command-line as well</a:t>
            </a:r>
          </a:p>
          <a:p>
            <a:pPr lvl="1">
              <a:lnSpc>
                <a:spcPct val="80000"/>
              </a:lnSpc>
            </a:pPr>
            <a:endParaRPr lang="en-US" sz="22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What if the extension is not EXE?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You can change it.  Verify it’s a PE file using a PE parser</a:t>
            </a:r>
          </a:p>
          <a:p>
            <a:pPr lvl="1">
              <a:lnSpc>
                <a:spcPct val="80000"/>
              </a:lnSpc>
            </a:pPr>
            <a:endParaRPr lang="en-US" sz="22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What if it’s a Dynamically Linked Library (DLL)?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You can run a DLL using the rundll32 program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Format:</a:t>
            </a:r>
          </a:p>
          <a:p>
            <a:pPr lvl="2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C:\&gt; rundll32.exe &lt;name&gt;.dll, &lt;Export&gt;</a:t>
            </a:r>
          </a:p>
          <a:p>
            <a:pPr>
              <a:lnSpc>
                <a:spcPct val="80000"/>
              </a:lnSpc>
            </a:pP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9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System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/>
              <a:t>Process Monitor: tool that allows you to monitor registry, file system, network, process and thread activity</a:t>
            </a:r>
          </a:p>
          <a:p>
            <a:pPr lvl="1">
              <a:lnSpc>
                <a:spcPct val="80000"/>
              </a:lnSpc>
            </a:pPr>
            <a:r>
              <a:rPr lang="en-US"/>
              <a:t>Also known as ProcMon</a:t>
            </a:r>
          </a:p>
          <a:p>
            <a:pPr lvl="1">
              <a:lnSpc>
                <a:spcPct val="80000"/>
              </a:lnSpc>
            </a:pPr>
            <a:r>
              <a:rPr lang="en-US"/>
              <a:t>From SysInternal</a:t>
            </a:r>
          </a:p>
          <a:p>
            <a:pPr lvl="1"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 sz="2400"/>
              <a:t>Monitors all system calls as soon as it starts running</a:t>
            </a:r>
          </a:p>
          <a:p>
            <a:pPr lvl="1">
              <a:lnSpc>
                <a:spcPct val="80000"/>
              </a:lnSpc>
            </a:pPr>
            <a:r>
              <a:rPr lang="en-US"/>
              <a:t>&gt;50,000 minute</a:t>
            </a:r>
          </a:p>
          <a:p>
            <a:pPr lvl="1">
              <a:lnSpc>
                <a:spcPct val="80000"/>
              </a:lnSpc>
            </a:pPr>
            <a:r>
              <a:rPr lang="en-US"/>
              <a:t>Uses RAM until told to stop capturing, can crash a VM</a:t>
            </a:r>
          </a:p>
          <a:p>
            <a:pPr lvl="1">
              <a:lnSpc>
                <a:spcPct val="80000"/>
              </a:lnSpc>
            </a:pPr>
            <a:r>
              <a:rPr lang="en-US"/>
              <a:t>Clear events before capturing</a:t>
            </a:r>
          </a:p>
          <a:p>
            <a:pPr lvl="1">
              <a:lnSpc>
                <a:spcPct val="80000"/>
              </a:lnSpc>
            </a:pPr>
            <a:r>
              <a:rPr lang="en-US"/>
              <a:t>Run for limited amounts of time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7133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437" y="1052968"/>
            <a:ext cx="7695652" cy="4752064"/>
          </a:xfrm>
          <a:prstGeom prst="rect">
            <a:avLst/>
          </a:prstGeom>
        </p:spPr>
      </p:pic>
      <p:sp>
        <p:nvSpPr>
          <p:cNvPr id="2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ProcMon</a:t>
            </a:r>
          </a:p>
        </p:txBody>
      </p:sp>
    </p:spTree>
    <p:extLst>
      <p:ext uri="{BB962C8B-B14F-4D97-AF65-F5344CB8AC3E}">
        <p14:creationId xmlns:p14="http://schemas.microsoft.com/office/powerpoint/2010/main" val="294068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ProcMon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164098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Filtering is important, used to narrow results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Filter on executable running on a system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Or by system calls such as: </a:t>
            </a:r>
            <a:r>
              <a:rPr lang="en-US" sz="2000" dirty="0" err="1">
                <a:solidFill>
                  <a:schemeClr val="bg1"/>
                </a:solidFill>
              </a:rPr>
              <a:t>RegSetValue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CreateFile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WriteFile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etc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With filtering on, applies to captured events only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Does  not prevent it from consuming too much memory though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45" y="3016251"/>
            <a:ext cx="4915123" cy="283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0"/>
          <a:stretch/>
        </p:blipFill>
        <p:spPr>
          <a:xfrm>
            <a:off x="401470" y="1535791"/>
            <a:ext cx="7017633" cy="4810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Process Explorer / Process Hacker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/>
              <a:t>Provides insight into the processes that are running on a system</a:t>
            </a:r>
          </a:p>
          <a:p>
            <a:pPr lvl="1"/>
            <a:r>
              <a:rPr lang="en-US" sz="2000"/>
              <a:t>List active processes, DLLs loaded by a process, process properties, system information</a:t>
            </a:r>
          </a:p>
          <a:p>
            <a:pPr lvl="1"/>
            <a:r>
              <a:rPr lang="en-US" sz="2000"/>
              <a:t>You can kill a process, log out users and launch/validate processes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9231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98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/>
              <a:t>Properties Window: shows useful information about a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Faking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/>
              <a:t>Software, not just malware, often communicates with external services</a:t>
            </a:r>
          </a:p>
          <a:p>
            <a:pPr lvl="1"/>
            <a:r>
              <a:rPr lang="en-US" sz="2000"/>
              <a:t>Often times value in determine how/what is communicated</a:t>
            </a:r>
          </a:p>
          <a:p>
            <a:pPr lvl="1"/>
            <a:endParaRPr lang="en-US" sz="2000"/>
          </a:p>
          <a:p>
            <a:r>
              <a:rPr lang="en-US" sz="2000"/>
              <a:t>Faking a network requires that the software doesn’t realize it is executing in a virtualized environment</a:t>
            </a:r>
          </a:p>
          <a:p>
            <a:endParaRPr lang="en-US" sz="2000"/>
          </a:p>
          <a:p>
            <a:r>
              <a:rPr lang="en-US" sz="2000"/>
              <a:t>Several tools to help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1339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274888"/>
            <a:ext cx="5170711" cy="380047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/>
              <a:t>Faking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ApateDNS – spoofs DNS responses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Listens on UDP port 53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Responds to requests with user-defined IP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7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224527"/>
            <a:ext cx="5941068" cy="1470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/>
              <a:t>Netcat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sz="2000"/>
              <a:t>General purpose networking tool</a:t>
            </a:r>
          </a:p>
          <a:p>
            <a:pPr lvl="1"/>
            <a:r>
              <a:rPr lang="en-US" sz="2000"/>
              <a:t>Handles both inbound and outbound connections</a:t>
            </a:r>
          </a:p>
          <a:p>
            <a:pPr lvl="1"/>
            <a:r>
              <a:rPr lang="en-US" sz="2000"/>
              <a:t>Port scanning, tunneling, proxying, port forwarding, etc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9383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r="5400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100" dirty="0"/>
              <a:t>Capturing Network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Wireshark is a popular tool, open source sniffer</a:t>
            </a:r>
          </a:p>
          <a:p>
            <a:pPr lvl="1"/>
            <a:r>
              <a:rPr lang="en-US" sz="1800"/>
              <a:t>Intercepts and logs network traffic</a:t>
            </a:r>
          </a:p>
          <a:p>
            <a:pPr lvl="1"/>
            <a:endParaRPr lang="en-US" sz="1800"/>
          </a:p>
          <a:p>
            <a:r>
              <a:rPr lang="en-US" sz="1800"/>
              <a:t>Can be used to:</a:t>
            </a:r>
          </a:p>
          <a:p>
            <a:pPr lvl="1"/>
            <a:r>
              <a:rPr lang="en-US" sz="1800"/>
              <a:t>Analyze network usage, debug application issues, study protocols</a:t>
            </a:r>
          </a:p>
          <a:p>
            <a:pPr lvl="1"/>
            <a:r>
              <a:rPr lang="en-US" sz="1800"/>
              <a:t>Sniff passwords, reverse-engineer protocols, steal sensitive information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33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Why Do You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Compliments static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May make analysis more efficient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Understand program behavior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46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7733" y="1224507"/>
            <a:ext cx="8688850" cy="29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3057" y="760482"/>
            <a:ext cx="2726302" cy="4020458"/>
          </a:xfrm>
        </p:spPr>
        <p:txBody>
          <a:bodyPr anchor="ctr">
            <a:normAutofit/>
          </a:bodyPr>
          <a:lstStyle/>
          <a:p>
            <a:r>
              <a:rPr lang="en-US" sz="2000"/>
              <a:t>Filter by protocols: DNS, HTTP, FTP, ARP, SMB, et cetera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1571" y="1787857"/>
            <a:ext cx="810440" cy="395785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B570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656"/>
          <a:stretch/>
        </p:blipFill>
        <p:spPr>
          <a:xfrm>
            <a:off x="7534656" y="640080"/>
            <a:ext cx="401574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-3" b="17121"/>
          <a:stretch/>
        </p:blipFill>
        <p:spPr>
          <a:xfrm>
            <a:off x="641604" y="640080"/>
            <a:ext cx="6732183" cy="3291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642583"/>
            <a:ext cx="102108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Following HTTP/TCP Conversations</a:t>
            </a:r>
          </a:p>
        </p:txBody>
      </p:sp>
    </p:spTree>
    <p:extLst>
      <p:ext uri="{BB962C8B-B14F-4D97-AF65-F5344CB8AC3E}">
        <p14:creationId xmlns:p14="http://schemas.microsoft.com/office/powerpoint/2010/main" val="147366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37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 err="1"/>
              <a:t>INetSim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700" dirty="0"/>
              <a:t>Free, Linux-based software suite for simulating common internet services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HTTP, HTTPS, FTP, IRC, DNS, SMTP, </a:t>
            </a:r>
            <a:r>
              <a:rPr lang="en-US" sz="1700" dirty="0" err="1"/>
              <a:t>etc</a:t>
            </a:r>
            <a:endParaRPr lang="en-US" sz="1700" dirty="0"/>
          </a:p>
          <a:p>
            <a:pPr lvl="1">
              <a:lnSpc>
                <a:spcPct val="70000"/>
              </a:lnSpc>
            </a:pPr>
            <a:endParaRPr lang="en-US" sz="1700" dirty="0"/>
          </a:p>
          <a:p>
            <a:pPr>
              <a:lnSpc>
                <a:spcPct val="70000"/>
              </a:lnSpc>
            </a:pPr>
            <a:r>
              <a:rPr lang="en-US" sz="1700" dirty="0"/>
              <a:t>Often provides ‘real’ banners to look authentic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Can be customized</a:t>
            </a:r>
          </a:p>
          <a:p>
            <a:pPr lvl="1">
              <a:lnSpc>
                <a:spcPct val="70000"/>
              </a:lnSpc>
            </a:pPr>
            <a:endParaRPr lang="en-US" sz="1700" dirty="0"/>
          </a:p>
          <a:p>
            <a:pPr>
              <a:lnSpc>
                <a:spcPct val="70000"/>
              </a:lnSpc>
            </a:pPr>
            <a:r>
              <a:rPr lang="en-US" sz="1700" dirty="0"/>
              <a:t>Can respond to requests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JPG instead of 404</a:t>
            </a:r>
          </a:p>
          <a:p>
            <a:pPr lvl="1">
              <a:lnSpc>
                <a:spcPct val="70000"/>
              </a:lnSpc>
            </a:pPr>
            <a:endParaRPr lang="en-US" sz="1700" dirty="0"/>
          </a:p>
          <a:p>
            <a:pPr>
              <a:lnSpc>
                <a:spcPct val="70000"/>
              </a:lnSpc>
            </a:pPr>
            <a:r>
              <a:rPr lang="en-US" sz="1700" dirty="0"/>
              <a:t>Can customize the response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8250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All tools can be run in concert to gather information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Setup: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ProcMon/Process Explorer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Virtual Networking: ApateDNS, INetSim, FakeNet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Traffic Logging: Wireshark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0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Tell them what they learned</a:t>
            </a:r>
          </a:p>
        </p:txBody>
      </p:sp>
    </p:spTree>
    <p:extLst>
      <p:ext uri="{BB962C8B-B14F-4D97-AF65-F5344CB8AC3E}">
        <p14:creationId xmlns:p14="http://schemas.microsoft.com/office/powerpoint/2010/main" val="362741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the difference between static and dynamic analysis (basic and advanced)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what information sandboxes can provide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Become familiar with monitoring tools when performing dynamic analysis </a:t>
            </a:r>
          </a:p>
        </p:txBody>
      </p:sp>
    </p:spTree>
    <p:extLst>
      <p:ext uri="{BB962C8B-B14F-4D97-AF65-F5344CB8AC3E}">
        <p14:creationId xmlns:p14="http://schemas.microsoft.com/office/powerpoint/2010/main" val="7229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Reverse Engineering Methodologies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/>
              <a:t>Basic Static Analysis</a:t>
            </a:r>
          </a:p>
          <a:p>
            <a:pPr lvl="1"/>
            <a:r>
              <a:rPr lang="en-US" sz="2000"/>
              <a:t>Examining target binary without execution (i.e. strings, PE parsing)</a:t>
            </a:r>
            <a:br>
              <a:rPr lang="en-US" sz="2000"/>
            </a:br>
            <a:endParaRPr lang="en-US" sz="2000"/>
          </a:p>
          <a:p>
            <a:r>
              <a:rPr lang="en-US" sz="2000"/>
              <a:t>Advanced Static Analysis</a:t>
            </a:r>
          </a:p>
          <a:p>
            <a:pPr lvl="1"/>
            <a:r>
              <a:rPr lang="en-US" sz="2000"/>
              <a:t>Understanding target binary using reverse engineering (i.e. disassembly)</a:t>
            </a:r>
            <a:br>
              <a:rPr lang="en-US" sz="2000"/>
            </a:br>
            <a:endParaRPr lang="en-US" sz="2000"/>
          </a:p>
          <a:p>
            <a:r>
              <a:rPr lang="en-US" sz="2000"/>
              <a:t>Basic Dynamic Analysis</a:t>
            </a:r>
          </a:p>
          <a:p>
            <a:pPr lvl="1"/>
            <a:r>
              <a:rPr lang="en-US" sz="2000"/>
              <a:t>Executing target binary and observing it’s behavior</a:t>
            </a:r>
            <a:br>
              <a:rPr lang="en-US" sz="2000"/>
            </a:br>
            <a:endParaRPr lang="en-US" sz="2000"/>
          </a:p>
          <a:p>
            <a:r>
              <a:rPr lang="en-US" sz="2000"/>
              <a:t>Advanced Dynamic Analysis	</a:t>
            </a:r>
          </a:p>
          <a:p>
            <a:pPr lvl="1"/>
            <a:r>
              <a:rPr lang="en-US" sz="2000"/>
              <a:t>Executing target binary and using a debugger to analyze internal state</a:t>
            </a:r>
          </a:p>
        </p:txBody>
      </p:sp>
    </p:spTree>
    <p:extLst>
      <p:ext uri="{BB962C8B-B14F-4D97-AF65-F5344CB8AC3E}">
        <p14:creationId xmlns:p14="http://schemas.microsoft.com/office/powerpoint/2010/main" val="390384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Dynamic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200"/>
              <a:t>Monitored execution of a program in order to perform analysis</a:t>
            </a:r>
          </a:p>
          <a:p>
            <a:pPr>
              <a:lnSpc>
                <a:spcPct val="70000"/>
              </a:lnSpc>
            </a:pPr>
            <a:endParaRPr lang="en-US" sz="2200"/>
          </a:p>
          <a:p>
            <a:pPr>
              <a:lnSpc>
                <a:spcPct val="70000"/>
              </a:lnSpc>
            </a:pPr>
            <a:r>
              <a:rPr lang="en-US" sz="2200"/>
              <a:t>Often comes after static analysis is complete</a:t>
            </a:r>
          </a:p>
          <a:p>
            <a:pPr lvl="1">
              <a:lnSpc>
                <a:spcPct val="70000"/>
              </a:lnSpc>
            </a:pPr>
            <a:r>
              <a:rPr lang="en-US" sz="2200"/>
              <a:t>Or to compliment static analysis activities</a:t>
            </a:r>
          </a:p>
          <a:p>
            <a:pPr>
              <a:lnSpc>
                <a:spcPct val="70000"/>
              </a:lnSpc>
            </a:pPr>
            <a:endParaRPr lang="en-US" sz="2200"/>
          </a:p>
          <a:p>
            <a:pPr>
              <a:lnSpc>
                <a:spcPct val="70000"/>
              </a:lnSpc>
            </a:pPr>
            <a:r>
              <a:rPr lang="en-US" sz="2200"/>
              <a:t>Pros:</a:t>
            </a:r>
          </a:p>
          <a:p>
            <a:pPr lvl="1">
              <a:lnSpc>
                <a:spcPct val="70000"/>
              </a:lnSpc>
            </a:pPr>
            <a:r>
              <a:rPr lang="en-US" sz="2200"/>
              <a:t>Efficient way to determine program functionality</a:t>
            </a:r>
          </a:p>
          <a:p>
            <a:pPr lvl="2">
              <a:lnSpc>
                <a:spcPct val="70000"/>
              </a:lnSpc>
            </a:pPr>
            <a:r>
              <a:rPr lang="en-US" sz="2200"/>
              <a:t>File activity, process creation, network activity, etc</a:t>
            </a:r>
          </a:p>
          <a:p>
            <a:pPr>
              <a:lnSpc>
                <a:spcPct val="70000"/>
              </a:lnSpc>
            </a:pPr>
            <a:endParaRPr lang="en-US" sz="2200"/>
          </a:p>
          <a:p>
            <a:pPr>
              <a:lnSpc>
                <a:spcPct val="70000"/>
              </a:lnSpc>
            </a:pPr>
            <a:r>
              <a:rPr lang="en-US" sz="2200"/>
              <a:t>Cons:</a:t>
            </a:r>
          </a:p>
          <a:p>
            <a:pPr lvl="1">
              <a:lnSpc>
                <a:spcPct val="70000"/>
              </a:lnSpc>
            </a:pPr>
            <a:r>
              <a:rPr lang="en-US" sz="2200"/>
              <a:t>Not all functional paths may be explored</a:t>
            </a:r>
          </a:p>
          <a:p>
            <a:pPr>
              <a:lnSpc>
                <a:spcPct val="7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1057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Sandboxes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sz="2000"/>
              <a:t>All-in-one software solutions to analyze the execution of a program</a:t>
            </a:r>
          </a:p>
          <a:p>
            <a:pPr lvl="1"/>
            <a:r>
              <a:rPr lang="en-US" sz="2000"/>
              <a:t>Sandbox: security mechanism for running untrusted programs in a safe environment</a:t>
            </a:r>
          </a:p>
          <a:p>
            <a:pPr lvl="1"/>
            <a:r>
              <a:rPr lang="en-US" sz="2000"/>
              <a:t>Usually use virtual components</a:t>
            </a:r>
          </a:p>
          <a:p>
            <a:pPr lvl="2"/>
            <a:r>
              <a:rPr lang="en-US"/>
              <a:t>Simulate network services to allow program to execute as it ‘normally’ would</a:t>
            </a:r>
          </a:p>
          <a:p>
            <a:pPr lvl="2"/>
            <a:endParaRPr lang="en-US"/>
          </a:p>
          <a:p>
            <a:r>
              <a:rPr lang="en-US" sz="2000"/>
              <a:t>Many options – some online and some you download</a:t>
            </a:r>
          </a:p>
          <a:p>
            <a:pPr lvl="1"/>
            <a:r>
              <a:rPr lang="en-US" sz="2000"/>
              <a:t>You can also create your own sandbox!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Generally create easy to understand output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726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Sandboxes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200"/>
              <a:t>Drawbacks</a:t>
            </a:r>
          </a:p>
          <a:p>
            <a:pPr lvl="1">
              <a:lnSpc>
                <a:spcPct val="70000"/>
              </a:lnSpc>
            </a:pPr>
            <a:r>
              <a:rPr lang="en-US" sz="2200"/>
              <a:t>May run the EXE w/o command line arguments</a:t>
            </a:r>
            <a:br>
              <a:rPr lang="en-US" sz="2200"/>
            </a:br>
            <a:endParaRPr lang="en-US" sz="2200"/>
          </a:p>
          <a:p>
            <a:pPr lvl="1">
              <a:lnSpc>
                <a:spcPct val="70000"/>
              </a:lnSpc>
            </a:pPr>
            <a:r>
              <a:rPr lang="en-US" sz="2200"/>
              <a:t>EXE may wait for response from C2</a:t>
            </a:r>
            <a:br>
              <a:rPr lang="en-US" sz="2200"/>
            </a:br>
            <a:endParaRPr lang="en-US" sz="2200"/>
          </a:p>
          <a:p>
            <a:pPr lvl="1">
              <a:lnSpc>
                <a:spcPct val="70000"/>
              </a:lnSpc>
            </a:pPr>
            <a:r>
              <a:rPr lang="en-US" sz="2200"/>
              <a:t>What if software sleeps for a day? May miss recording activity</a:t>
            </a:r>
            <a:br>
              <a:rPr lang="en-US" sz="2200"/>
            </a:br>
            <a:endParaRPr lang="en-US" sz="2200"/>
          </a:p>
          <a:p>
            <a:pPr lvl="1">
              <a:lnSpc>
                <a:spcPct val="70000"/>
              </a:lnSpc>
            </a:pPr>
            <a:r>
              <a:rPr lang="en-US" sz="2200"/>
              <a:t>Program may detect that it’s running in a sandbox</a:t>
            </a:r>
          </a:p>
          <a:p>
            <a:pPr lvl="2">
              <a:lnSpc>
                <a:spcPct val="70000"/>
              </a:lnSpc>
            </a:pPr>
            <a:r>
              <a:rPr lang="en-US" sz="2200"/>
              <a:t>Anti-analysis techniques</a:t>
            </a:r>
            <a:br>
              <a:rPr lang="en-US" sz="2200"/>
            </a:br>
            <a:endParaRPr lang="en-US" sz="2200"/>
          </a:p>
          <a:p>
            <a:pPr lvl="1">
              <a:lnSpc>
                <a:spcPct val="70000"/>
              </a:lnSpc>
            </a:pPr>
            <a:r>
              <a:rPr lang="en-US" sz="2200"/>
              <a:t>May be a DLL and need to be handled differently</a:t>
            </a:r>
            <a:br>
              <a:rPr lang="en-US" sz="2200"/>
            </a:br>
            <a:endParaRPr lang="en-US" sz="2200"/>
          </a:p>
          <a:p>
            <a:pPr lvl="1">
              <a:lnSpc>
                <a:spcPct val="70000"/>
              </a:lnSpc>
            </a:pPr>
            <a:r>
              <a:rPr lang="en-US" sz="2200"/>
              <a:t>Output/report may be incomplete</a:t>
            </a:r>
          </a:p>
          <a:p>
            <a:pPr>
              <a:lnSpc>
                <a:spcPct val="7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3824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Example Sandbox - </a:t>
            </a:r>
            <a:r>
              <a:rPr lang="en-US" sz="4100" dirty="0" err="1"/>
              <a:t>Malwr.com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Malware analysis sandbox, built off of open source Cuckoo Sandbox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35" y="2825087"/>
            <a:ext cx="6187971" cy="32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27" y="1469248"/>
            <a:ext cx="8554232" cy="53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742</Words>
  <Application>Microsoft Macintosh PowerPoint</Application>
  <PresentationFormat>Widescreen</PresentationFormat>
  <Paragraphs>146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Introduction to Dynamic Analysis Lesson 4</vt:lpstr>
      <vt:lpstr>Why Do You Care?</vt:lpstr>
      <vt:lpstr>Objectives</vt:lpstr>
      <vt:lpstr>Reverse Engineering Methodologies </vt:lpstr>
      <vt:lpstr>Basic Dynamic Analysis</vt:lpstr>
      <vt:lpstr>Sandboxes</vt:lpstr>
      <vt:lpstr>Sandboxes</vt:lpstr>
      <vt:lpstr>Example Sandbox - Malwr.com</vt:lpstr>
      <vt:lpstr>Example Report</vt:lpstr>
      <vt:lpstr>Executing Software</vt:lpstr>
      <vt:lpstr>Monitoring System Activity</vt:lpstr>
      <vt:lpstr>ProcMon</vt:lpstr>
      <vt:lpstr>ProcMon</vt:lpstr>
      <vt:lpstr>Process Explorer / Process Hacker</vt:lpstr>
      <vt:lpstr>Process Explorer</vt:lpstr>
      <vt:lpstr>Faking a Network</vt:lpstr>
      <vt:lpstr>Faking a Network</vt:lpstr>
      <vt:lpstr>Netcat</vt:lpstr>
      <vt:lpstr>Capturing Network Activity</vt:lpstr>
      <vt:lpstr>Filtering</vt:lpstr>
      <vt:lpstr>Following HTTP/TCP Conversations</vt:lpstr>
      <vt:lpstr>INetSim</vt:lpstr>
      <vt:lpstr>Putting It All Together</vt:lpstr>
      <vt:lpstr>Summary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XX - Topic </dc:title>
  <dc:creator>Stroschein, Joshua</dc:creator>
  <cp:lastModifiedBy>Demott, Jared</cp:lastModifiedBy>
  <cp:revision>27</cp:revision>
  <dcterms:created xsi:type="dcterms:W3CDTF">2017-05-15T13:23:39Z</dcterms:created>
  <dcterms:modified xsi:type="dcterms:W3CDTF">2018-05-29T13:09:33Z</dcterms:modified>
</cp:coreProperties>
</file>